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  <p:sldMasterId id="2147483694" r:id="rId5"/>
    <p:sldMasterId id="2147483738" r:id="rId6"/>
  </p:sldMasterIdLst>
  <p:notesMasterIdLst>
    <p:notesMasterId r:id="rId15"/>
  </p:notesMasterIdLst>
  <p:sldIdLst>
    <p:sldId id="263" r:id="rId7"/>
    <p:sldId id="862" r:id="rId8"/>
    <p:sldId id="865" r:id="rId9"/>
    <p:sldId id="870" r:id="rId10"/>
    <p:sldId id="867" r:id="rId11"/>
    <p:sldId id="868" r:id="rId12"/>
    <p:sldId id="869" r:id="rId13"/>
    <p:sldId id="860" r:id="rId14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35F"/>
    <a:srgbClr val="9497DD"/>
    <a:srgbClr val="889F4B"/>
    <a:srgbClr val="D719B9"/>
    <a:srgbClr val="FF40FF"/>
    <a:srgbClr val="F8120F"/>
    <a:srgbClr val="3CC42C"/>
    <a:srgbClr val="258309"/>
    <a:srgbClr val="BDDF24"/>
    <a:srgbClr val="482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D3D23-9F44-5B49-80BD-5B4FB60B00BA}" v="609" dt="2024-11-04T16:01:39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11" autoAdjust="0"/>
    <p:restoredTop sz="96301" autoAdjust="0"/>
  </p:normalViewPr>
  <p:slideViewPr>
    <p:cSldViewPr showGuides="1">
      <p:cViewPr varScale="1">
        <p:scale>
          <a:sx n="127" d="100"/>
          <a:sy n="127" d="100"/>
        </p:scale>
        <p:origin x="816" y="192"/>
      </p:cViewPr>
      <p:guideLst>
        <p:guide orient="horz" pos="2160"/>
        <p:guide pos="5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DB7F10E-BD8C-4043-A707-6EEBF077B746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8360C27-5502-394D-8A11-7EA0084B9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3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60C27-5502-394D-8A11-7EA0084B99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66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1D2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 descr="nistident_fleft_vec [Converted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5" y="5537200"/>
            <a:ext cx="1684865" cy="722086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8440" y="4495800"/>
            <a:ext cx="10222954" cy="7620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z="1600" dirty="0"/>
              <a:t>Presenter’s Name/Subhead Information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8440" y="3268136"/>
            <a:ext cx="10687799" cy="1151464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FontTx/>
              <a:buNone/>
              <a:defRPr sz="35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7" indent="0">
              <a:buFontTx/>
              <a:buNone/>
              <a:defRPr/>
            </a:lvl2pPr>
            <a:lvl3pPr marL="914415" indent="0">
              <a:buFontTx/>
              <a:buNone/>
              <a:defRPr/>
            </a:lvl3pPr>
            <a:lvl4pPr marL="1371622" indent="0">
              <a:buFontTx/>
              <a:buNone/>
              <a:defRPr/>
            </a:lvl4pPr>
            <a:lvl5pPr marL="1828831" indent="0">
              <a:buFontTx/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  <a:br>
              <a:rPr lang="en-US" dirty="0"/>
            </a:br>
            <a:r>
              <a:rPr lang="en-US" dirty="0"/>
              <a:t>(Second line if needed)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"/>
            <a:ext cx="12188824" cy="685646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1D2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Picture 17" descr="nistident_fleft_vec [Converted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5" y="5537200"/>
            <a:ext cx="1684865" cy="722086"/>
          </a:xfrm>
          <a:prstGeom prst="rect">
            <a:avLst/>
          </a:prstGeom>
        </p:spPr>
      </p:pic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88440" y="4495800"/>
            <a:ext cx="10222954" cy="7620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z="1600" dirty="0"/>
              <a:t>Presenter’s Name/Subhead Information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8440" y="3268136"/>
            <a:ext cx="10687799" cy="1151464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FontTx/>
              <a:buNone/>
              <a:defRPr sz="35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7" indent="0">
              <a:buFontTx/>
              <a:buNone/>
              <a:defRPr/>
            </a:lvl2pPr>
            <a:lvl3pPr marL="914415" indent="0">
              <a:buFontTx/>
              <a:buNone/>
              <a:defRPr/>
            </a:lvl3pPr>
            <a:lvl4pPr marL="1371622" indent="0">
              <a:buFontTx/>
              <a:buNone/>
              <a:defRPr/>
            </a:lvl4pPr>
            <a:lvl5pPr marL="1828831" indent="0">
              <a:buFontTx/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  <a:br>
              <a:rPr lang="en-US" dirty="0"/>
            </a:br>
            <a:r>
              <a:rPr lang="en-US" dirty="0"/>
              <a:t>(Second line if needed)</a:t>
            </a:r>
          </a:p>
        </p:txBody>
      </p:sp>
      <p:pic>
        <p:nvPicPr>
          <p:cNvPr id="21" name="Picture 20" descr="NISTlogo_stacked_CMYK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12" y="5562600"/>
            <a:ext cx="1636025" cy="6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51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69943" y="6429020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09441" y="1219200"/>
            <a:ext cx="5484971" cy="4876800"/>
          </a:xfrm>
        </p:spPr>
        <p:txBody>
          <a:bodyPr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793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7A970-8AEE-EF42-BDF8-26B87235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99B2C-3002-AC47-B9C2-6C74CD2E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C61F1338-BC56-5A9D-84DA-A790E906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4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37DC-965D-439D-8483-DBC613B2F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4A15D-1452-4C0B-8BCE-E1A7FFA9A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D9BCC-BC38-4562-9A53-3A74E74F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BD6A8-B531-4ED0-975B-D2C51282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FCC3B-C861-4B75-A033-51F56887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32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E464-F85B-4709-B9D9-FA4C8AE2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F774-0A43-49C6-BA86-4DF49B1DE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5135C-F346-4C3D-9748-B427587F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A35B0-92BA-4EDA-BA45-7D776A9A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1F654-9D93-42C8-A382-91A436F3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87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5B0A-4571-46CF-AC21-21597071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D23AC-B2ED-4756-A8CB-A9463BD36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5995-954C-40D1-B997-0598A3F6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D263C-5350-4CBA-A243-81087413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278A-1898-45D3-A299-9BE4ACE4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01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2BBC-1D96-494D-A32C-0DD32C0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6D25-1A98-4C2A-9F3B-BFA3C0E21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2A8B8-7441-424C-85ED-5130586F0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1D400-459B-478E-B4E5-DF07DD6B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9BF2D-D307-4D49-B822-5C255183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69F34-110F-4B44-BBA4-A7F21031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75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0CD1-E2DD-41C6-B1C8-A019D8C7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E94B3-3029-472C-BDBB-FF536A9A2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76EAA-529C-41BB-AB22-447D2DD78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03EB6-945E-4194-9A35-D9F4AC31A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E8A14-D267-45A7-9803-A4253E0A3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04066-F36E-44D2-8E2C-EAE9C852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04E17-92F6-4A11-A4E7-D4F88D9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28894-40A8-477E-B710-4EA78392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40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D350-9739-46E6-A540-0731B84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06738-DF2B-4C22-BDB3-515FEF74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82D57-0989-43B8-BE98-CF001DAD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3AC8E-A326-4402-9349-C4FB8A1D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73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8E151-C30B-4A80-BF99-8B2BC180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5BBD2-A64C-4313-9807-1096D34A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220C2-6842-4EC7-A79E-96599174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32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CA14-572E-4309-AF4B-0E8AB10D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F3BF6-D467-44AE-9331-70EE4F71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A8FB1-6761-4980-93D8-42E6B9C01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4AF0E-DC44-475C-A506-6CF335FE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7C802-3B12-4664-BC7C-50C19A46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74E09-D990-4485-B4DC-A1098D87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30087"/>
            <a:ext cx="761801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74663" y="536439"/>
            <a:ext cx="914162" cy="158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18015" y="364066"/>
            <a:ext cx="3656648" cy="533400"/>
          </a:xfrm>
        </p:spPr>
        <p:txBody>
          <a:bodyPr/>
          <a:lstStyle>
            <a:lvl1pPr marL="0" indent="0" algn="ctr">
              <a:buNone/>
              <a:defRPr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PROGRAM AREA 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72431" y="668863"/>
            <a:ext cx="8532178" cy="381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7" indent="0">
              <a:buNone/>
              <a:defRPr/>
            </a:lvl2pPr>
            <a:lvl3pPr marL="914415" indent="0">
              <a:buNone/>
              <a:defRPr/>
            </a:lvl3pPr>
            <a:lvl4pPr marL="1371622" indent="0">
              <a:buNone/>
              <a:defRPr/>
            </a:lvl4pPr>
            <a:lvl5pPr marL="1828831" indent="0">
              <a:buNone/>
              <a:defRPr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09441" y="1219200"/>
            <a:ext cx="5484971" cy="4876800"/>
          </a:xfrm>
        </p:spPr>
        <p:txBody>
          <a:bodyPr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9944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8BF6-682A-4631-91F9-8C165326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9A173-5DDF-497C-B31B-2069777A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01225-7664-408D-B15C-11148A82C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98FF6-18D6-4750-8509-BAD930C3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EE63B-8C6D-4863-920F-692B567B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E32F8-462E-4B2C-95E5-6D85F4FB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9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5F56-37F7-49C9-8E14-2FA7F508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76233-7BED-4F62-BB7D-152D1254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22F9-B889-4D0F-AD3A-0ED319B1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45CE-7473-4808-AE25-5FCDFF8D5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79F-A55E-4C69-8231-C2DB4349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86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B126D-BE53-4F6C-8A13-CF7470C8D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89456-008D-4A28-9F2E-3F05758C3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2161-27A6-414D-BBD1-9D338663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97153-EC03-49DD-A2EC-94FC2A27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1C9B-382B-4CA3-BB5A-8B0F56DC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46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EB677A-BD8B-4C58-AB0D-5D035E9F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" y="274638"/>
            <a:ext cx="8227457" cy="6837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 b="0" cap="none"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029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7A970-8AEE-EF42-BDF8-26B87235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99B2C-3002-AC47-B9C2-6C74CD2E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190BCA9-1338-C820-408C-5A34AACD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66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37DC-965D-439D-8483-DBC613B2F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4A15D-1452-4C0B-8BCE-E1A7FFA9A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D9BCC-BC38-4562-9A53-3A74E74F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BD6A8-B531-4ED0-975B-D2C51282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FCC3B-C861-4B75-A033-51F56887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26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E464-F85B-4709-B9D9-FA4C8AE2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F774-0A43-49C6-BA86-4DF49B1DE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5135C-F346-4C3D-9748-B427587F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A35B0-92BA-4EDA-BA45-7D776A9A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1F654-9D93-42C8-A382-91A436F3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31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5B0A-4571-46CF-AC21-21597071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D23AC-B2ED-4756-A8CB-A9463BD36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5995-954C-40D1-B997-0598A3F6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D263C-5350-4CBA-A243-81087413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278A-1898-45D3-A299-9BE4ACE4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25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2BBC-1D96-494D-A32C-0DD32C0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6D25-1A98-4C2A-9F3B-BFA3C0E21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2A8B8-7441-424C-85ED-5130586F0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1D400-459B-478E-B4E5-DF07DD6B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9BF2D-D307-4D49-B822-5C255183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69F34-110F-4B44-BBA4-A7F21031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32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0CD1-E2DD-41C6-B1C8-A019D8C7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E94B3-3029-472C-BDBB-FF536A9A2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76EAA-529C-41BB-AB22-447D2DD78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03EB6-945E-4194-9A35-D9F4AC31A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E8A14-D267-45A7-9803-A4253E0A3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04066-F36E-44D2-8E2C-EAE9C852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04E17-92F6-4A11-A4E7-D4F88D9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28894-40A8-477E-B710-4EA78392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1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07869" y="609600"/>
            <a:ext cx="10462075" cy="5562600"/>
          </a:xfrm>
        </p:spPr>
        <p:txBody>
          <a:bodyPr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62" indent="-285755">
              <a:buFont typeface="Arial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71" indent="-285755">
              <a:buFont typeface="Courier New" pitchFamily="49" charset="0"/>
              <a:buChar char="o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34" indent="-228604">
              <a:buFont typeface="Wingdings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98136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D350-9739-46E6-A540-0731B84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06738-DF2B-4C22-BDB3-515FEF74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82D57-0989-43B8-BE98-CF001DAD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3AC8E-A326-4402-9349-C4FB8A1D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1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8E151-C30B-4A80-BF99-8B2BC180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5BBD2-A64C-4313-9807-1096D34A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220C2-6842-4EC7-A79E-96599174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CA14-572E-4309-AF4B-0E8AB10D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F3BF6-D467-44AE-9331-70EE4F71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A8FB1-6761-4980-93D8-42E6B9C01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4AF0E-DC44-475C-A506-6CF335FE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7C802-3B12-4664-BC7C-50C19A46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74E09-D990-4485-B4DC-A1098D87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46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8BF6-682A-4631-91F9-8C165326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9A173-5DDF-497C-B31B-2069777A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01225-7664-408D-B15C-11148A82C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98FF6-18D6-4750-8509-BAD930C3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EE63B-8C6D-4863-920F-692B567B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E32F8-462E-4B2C-95E5-6D85F4FB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85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5F56-37F7-49C9-8E14-2FA7F508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76233-7BED-4F62-BB7D-152D1254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22F9-B889-4D0F-AD3A-0ED319B1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45CE-7473-4808-AE25-5FCDFF8D5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79F-A55E-4C69-8231-C2DB4349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854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B126D-BE53-4F6C-8A13-CF7470C8D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89456-008D-4A28-9F2E-3F05758C3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2161-27A6-414D-BBD1-9D338663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97153-EC03-49DD-A2EC-94FC2A27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1C9B-382B-4CA3-BB5A-8B0F56DC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228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EB677A-BD8B-4C58-AB0D-5D035E9F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" y="274638"/>
            <a:ext cx="8227457" cy="6837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 b="0" cap="none"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79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latin typeface="Helvetica" pitchFamily="34" charset="0"/>
                <a:cs typeface="Helvetica" pitchFamily="34" charset="0"/>
              </a:defRPr>
            </a:lvl1pPr>
            <a:lvl2pPr marL="457207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2" indent="0">
              <a:buNone/>
              <a:defRPr sz="1600" b="1"/>
            </a:lvl4pPr>
            <a:lvl5pPr marL="1828831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500" b="0" smtClean="0">
                <a:latin typeface="Helvetica" pitchFamily="34" charset="0"/>
                <a:cs typeface="Helvetica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5" y="273050"/>
            <a:ext cx="4010039" cy="1162050"/>
          </a:xfrm>
        </p:spPr>
        <p:txBody>
          <a:bodyPr anchor="b">
            <a:normAutofit/>
          </a:bodyPr>
          <a:lstStyle>
            <a:lvl1pPr algn="l">
              <a:defRPr sz="1500" b="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5"/>
            <a:ext cx="6813892" cy="5853113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5" y="1435103"/>
            <a:ext cx="4010039" cy="469106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Helvetica" pitchFamily="34" charset="0"/>
                <a:cs typeface="Helvetica" pitchFamily="34" charset="0"/>
              </a:defRPr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2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5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095" y="4800600"/>
            <a:ext cx="7313295" cy="566738"/>
          </a:xfrm>
        </p:spPr>
        <p:txBody>
          <a:bodyPr anchor="b">
            <a:normAutofit/>
          </a:bodyPr>
          <a:lstStyle>
            <a:lvl1pPr algn="l">
              <a:defRPr sz="1600" b="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1"/>
            </a:lvl1pPr>
            <a:lvl2pPr marL="457207" indent="0">
              <a:buNone/>
              <a:defRPr sz="2801"/>
            </a:lvl2pPr>
            <a:lvl3pPr marL="914415" indent="0">
              <a:buNone/>
              <a:defRPr sz="2399"/>
            </a:lvl3pPr>
            <a:lvl4pPr marL="1371622" indent="0">
              <a:buNone/>
              <a:defRPr sz="2000"/>
            </a:lvl4pPr>
            <a:lvl5pPr marL="1828831" indent="0">
              <a:buNone/>
              <a:defRPr sz="2000"/>
            </a:lvl5pPr>
            <a:lvl6pPr marL="2286038" indent="0">
              <a:buNone/>
              <a:defRPr sz="2000"/>
            </a:lvl6pPr>
            <a:lvl7pPr marL="2743246" indent="0">
              <a:buNone/>
              <a:defRPr sz="2000"/>
            </a:lvl7pPr>
            <a:lvl8pPr marL="3200453" indent="0">
              <a:buNone/>
              <a:defRPr sz="2000"/>
            </a:lvl8pPr>
            <a:lvl9pPr marL="3657661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095" y="5367338"/>
            <a:ext cx="7313295" cy="804862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Helvetica" pitchFamily="34" charset="0"/>
                <a:cs typeface="Helvetica" pitchFamily="34" charset="0"/>
              </a:defRPr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2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 dirty="0"/>
              <a:t>Click to edit Master caption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7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7798" y="76200"/>
            <a:ext cx="9552145" cy="762000"/>
          </a:xfrm>
        </p:spPr>
        <p:txBody>
          <a:bodyPr>
            <a:normAutofit/>
          </a:bodyPr>
          <a:lstStyle>
            <a:lvl1pPr>
              <a:defRPr sz="40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1320456" y="1086295"/>
            <a:ext cx="9649486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77791" y="76200"/>
            <a:ext cx="7110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9954CA3-D4D3-9A48-835D-EE206C73C9EB}" type="slidenum">
              <a:rPr lang="en-US" smtClean="0"/>
              <a:pPr>
                <a:defRPr/>
              </a:pPr>
              <a:t>‹#›</a:t>
            </a:fld>
            <a:endParaRPr lang="en-US" sz="600">
              <a:latin typeface="Times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741029" y="6501401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336699"/>
                </a:solidFill>
              </a:rPr>
              <a:t>Hanisch</a:t>
            </a:r>
            <a:r>
              <a:rPr lang="en-US" sz="1400" i="1" baseline="0">
                <a:solidFill>
                  <a:srgbClr val="336699"/>
                </a:solidFill>
              </a:rPr>
              <a:t>, March 6, 2019</a:t>
            </a:r>
            <a:endParaRPr lang="en-US" sz="1400" i="1">
              <a:solidFill>
                <a:srgbClr val="336699"/>
              </a:solidFill>
            </a:endParaRPr>
          </a:p>
        </p:txBody>
      </p:sp>
      <p:pic>
        <p:nvPicPr>
          <p:cNvPr id="6" name="Picture 5" descr="NISTlogo_stacked_PMS65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4" y="6117350"/>
            <a:ext cx="1712147" cy="5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5591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5A012D-B070-7A49-BBFF-079F2561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90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8373-B974-7948-9839-60119604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590694"/>
            <a:ext cx="3868465" cy="25082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EF32D-C8B6-BA4F-BA24-DA606CEC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AB533-0985-E44A-9957-3DDE711C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5A9F8-B433-CD4D-B0E5-00FDB974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64AE5A-5633-B34B-B7DD-4DCEFBFC0B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03179" y="3590694"/>
            <a:ext cx="3938142" cy="25082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884886-4728-6142-8698-38627184E6B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81341" y="3590694"/>
            <a:ext cx="3907484" cy="2508211"/>
          </a:xfrm>
        </p:spPr>
        <p:txBody>
          <a:bodyPr/>
          <a:lstStyle>
            <a:lvl1pPr marL="0" indent="0">
              <a:buNone/>
              <a:defRPr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066" y="1622502"/>
            <a:ext cx="10750693" cy="1143000"/>
          </a:xfrm>
        </p:spPr>
        <p:txBody>
          <a:bodyPr>
            <a:normAutofit/>
          </a:bodyPr>
          <a:lstStyle>
            <a:lvl1pPr marL="0" indent="0">
              <a:buNone/>
              <a:defRPr sz="2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1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 userDrawn="1"/>
        </p:nvSpPr>
        <p:spPr>
          <a:xfrm>
            <a:off x="8075097" y="0"/>
            <a:ext cx="2894846" cy="381000"/>
          </a:xfrm>
          <a:prstGeom prst="parallelogram">
            <a:avLst/>
          </a:prstGeom>
          <a:solidFill>
            <a:srgbClr val="3366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2360" y="381000"/>
            <a:ext cx="1005578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Font typeface="Arial"/>
              <a:buNone/>
              <a:defRPr>
                <a:solidFill>
                  <a:srgbClr val="336699"/>
                </a:solidFill>
                <a:latin typeface="Raleway Medium"/>
                <a:cs typeface="Raleway Medium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590125" y="2286001"/>
            <a:ext cx="7313295" cy="3493135"/>
          </a:xfrm>
        </p:spPr>
        <p:txBody>
          <a:bodyPr/>
          <a:lstStyle>
            <a:lvl1pPr marL="0" indent="0">
              <a:buNone/>
              <a:defRPr sz="3199"/>
            </a:lvl1pPr>
            <a:lvl2pPr marL="457052" indent="0">
              <a:buNone/>
              <a:defRPr sz="2799"/>
            </a:lvl2pPr>
            <a:lvl3pPr marL="914103" indent="0">
              <a:buNone/>
              <a:defRPr sz="2399"/>
            </a:lvl3pPr>
            <a:lvl4pPr marL="1371155" indent="0">
              <a:buNone/>
              <a:defRPr sz="1999"/>
            </a:lvl4pPr>
            <a:lvl5pPr marL="1828205" indent="0">
              <a:buNone/>
              <a:defRPr sz="1999"/>
            </a:lvl5pPr>
            <a:lvl6pPr marL="2285257" indent="0">
              <a:buNone/>
              <a:defRPr sz="1999"/>
            </a:lvl6pPr>
            <a:lvl7pPr marL="2742308" indent="0">
              <a:buNone/>
              <a:defRPr sz="1999"/>
            </a:lvl7pPr>
            <a:lvl8pPr marL="3199360" indent="0">
              <a:buNone/>
              <a:defRPr sz="1999"/>
            </a:lvl8pPr>
            <a:lvl9pPr marL="3656412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1041800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style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5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9" y="6408672"/>
            <a:ext cx="1069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"/>
            <a:ext cx="12188824" cy="6856467"/>
          </a:xfrm>
          <a:prstGeom prst="rect">
            <a:avLst/>
          </a:prstGeom>
        </p:spPr>
      </p:pic>
      <p:pic>
        <p:nvPicPr>
          <p:cNvPr id="10" name="Picture 9" descr="MMLlogo_oneline_white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6604000"/>
            <a:ext cx="3924946" cy="1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87" r:id="rId7"/>
    <p:sldLayoutId id="2147483692" r:id="rId8"/>
    <p:sldLayoutId id="2147483707" r:id="rId9"/>
    <p:sldLayoutId id="2147483735" r:id="rId10"/>
  </p:sldLayoutIdLst>
  <p:hf hdr="0" ftr="0" dt="0"/>
  <p:txStyles>
    <p:titleStyle>
      <a:lvl1pPr algn="l" defTabSz="914415" rtl="0" eaLnBrk="1" latinLnBrk="0" hangingPunct="1">
        <a:spcBef>
          <a:spcPct val="0"/>
        </a:spcBef>
        <a:buNone/>
        <a:defRPr sz="1500" kern="1200" cap="all" baseline="0">
          <a:solidFill>
            <a:schemeClr val="tx1"/>
          </a:solidFill>
          <a:latin typeface="Helvetica" pitchFamily="34" charset="0"/>
          <a:ea typeface="+mj-ea"/>
          <a:cs typeface="Helvetica" pitchFamily="34" charset="0"/>
        </a:defRPr>
      </a:lvl1pPr>
    </p:titleStyle>
    <p:bodyStyle>
      <a:lvl1pPr marL="0" indent="0" algn="l" defTabSz="914415" rtl="0" eaLnBrk="1" latinLnBrk="0" hangingPunct="1">
        <a:spcBef>
          <a:spcPct val="20000"/>
        </a:spcBef>
        <a:buFontTx/>
        <a:buNone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1pPr>
      <a:lvl2pPr marL="742962" indent="-285755" algn="l" defTabSz="914415" rtl="0" eaLnBrk="1" latinLnBrk="0" hangingPunct="1">
        <a:spcBef>
          <a:spcPct val="20000"/>
        </a:spcBef>
        <a:buFont typeface="Arial" pitchFamily="34" charset="0"/>
        <a:buChar char="•"/>
        <a:defRPr sz="150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2pPr>
      <a:lvl3pPr marL="1200171" indent="-285755" algn="l" defTabSz="914415" rtl="0" eaLnBrk="1" latinLnBrk="0" hangingPunct="1">
        <a:spcBef>
          <a:spcPct val="20000"/>
        </a:spcBef>
        <a:buFont typeface="Courier New" pitchFamily="49" charset="0"/>
        <a:buChar char="o"/>
        <a:defRPr sz="1500" b="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3pPr>
      <a:lvl4pPr marL="1600227" indent="-228604" algn="l" defTabSz="914415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4pPr>
      <a:lvl5pPr marL="2114585" indent="-285755" algn="l" defTabSz="914415" rtl="0" eaLnBrk="1" latinLnBrk="0" hangingPunct="1">
        <a:spcBef>
          <a:spcPct val="20000"/>
        </a:spcBef>
        <a:buFont typeface="Wingdings" pitchFamily="2" charset="2"/>
        <a:buChar char="§"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5pPr>
      <a:lvl6pPr marL="2514642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150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6pPr>
      <a:lvl7pPr marL="2971849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7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4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1D389-68CC-4212-B33A-91487387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99418-FDC5-48F0-8808-D16B55181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909F-5028-4CDC-BAA3-78FE79FFC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6481-8B44-463C-A551-7B53087A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63993-9695-406F-AF13-7B1F6F9BB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6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1D389-68CC-4212-B33A-91487387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99418-FDC5-48F0-8808-D16B55181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909F-5028-4CDC-BAA3-78FE79FFC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6481-8B44-463C-A551-7B53087A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63993-9695-406F-AF13-7B1F6F9BB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2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github.com/usnistgov/zenowrapper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8012" y="4114800"/>
            <a:ext cx="10663772" cy="1295400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defTabSz="457063">
              <a:spcBef>
                <a:spcPts val="1000"/>
              </a:spcBef>
              <a:buClr>
                <a:srgbClr val="90C226"/>
              </a:buClr>
              <a:buSzPct val="80000"/>
            </a:pPr>
            <a:r>
              <a:rPr lang="en-US" sz="2000" dirty="0">
                <a:solidFill>
                  <a:schemeClr val="tx1"/>
                </a:solidFill>
                <a:latin typeface="+mn-lt"/>
                <a:cs typeface="+mn-cs"/>
              </a:rPr>
              <a:t>Jennifer A. Clark</a:t>
            </a:r>
            <a:endParaRPr lang="en-US" sz="2000" dirty="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0812" y="2270759"/>
            <a:ext cx="11955998" cy="1151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ZENO-</a:t>
            </a:r>
            <a:r>
              <a:rPr lang="en-US" dirty="0" err="1">
                <a:solidFill>
                  <a:schemeClr val="tx1"/>
                </a:solidFill>
              </a:rPr>
              <a:t>MDAKit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Zenowrapper</a:t>
            </a:r>
            <a:br>
              <a:rPr lang="en-US" dirty="0"/>
            </a:br>
            <a:endParaRPr lang="en-US" sz="40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3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E2B3F-D83A-E347-43ED-A891DB11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2</a:t>
            </a:fld>
            <a:endParaRPr lang="en-US"/>
          </a:p>
        </p:txBody>
      </p:sp>
      <p:pic>
        <p:nvPicPr>
          <p:cNvPr id="8" name="168L_camera-spin">
            <a:hlinkClick r:id="" action="ppaction://media"/>
            <a:extLst>
              <a:ext uri="{FF2B5EF4-FFF2-40B4-BE49-F238E27FC236}">
                <a16:creationId xmlns:a16="http://schemas.microsoft.com/office/drawing/2014/main" id="{FBEED142-24C5-0CB7-77AD-572C424C3B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7212" y="1130915"/>
            <a:ext cx="6553200" cy="52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C4837B-5A7A-1787-5C10-1A33A0311419}"/>
                  </a:ext>
                </a:extLst>
              </p:cNvPr>
              <p:cNvSpPr txBox="1"/>
              <p:nvPr/>
            </p:nvSpPr>
            <p:spPr>
              <a:xfrm>
                <a:off x="497980" y="1323973"/>
                <a:ext cx="6053632" cy="3677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dirty="0"/>
                  <a:t>It’s easy to calculate the radius of gyration: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(16.83 ± 0.02) </a:t>
                </a:r>
                <a:r>
                  <a:rPr lang="en-US" sz="2000" dirty="0" err="1"/>
                  <a:t>Å</a:t>
                </a:r>
                <a:endParaRPr lang="en-US" sz="2000" dirty="0"/>
              </a:p>
              <a:p>
                <a:pPr>
                  <a:spcBef>
                    <a:spcPts val="1200"/>
                  </a:spcBef>
                </a:pPr>
                <a:endParaRPr lang="en-US" sz="2000" dirty="0"/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The Hydrodynamic radius is more difficult:</a:t>
                </a: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𝜋𝜂</m:t>
                          </m:r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Requires calculating the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diffusion coefficient </a:t>
                </a:r>
                <a:r>
                  <a:rPr lang="en-US" sz="2000" dirty="0"/>
                  <a:t>of the macromolecule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21.7 </a:t>
                </a:r>
                <a:r>
                  <a:rPr lang="en-US" sz="2000" dirty="0" err="1"/>
                  <a:t>Å</a:t>
                </a:r>
                <a:r>
                  <a:rPr lang="en-US" sz="2000" dirty="0"/>
                  <a:t>; 20.2 </a:t>
                </a:r>
                <a:r>
                  <a:rPr lang="en-US" sz="2000" dirty="0" err="1"/>
                  <a:t>Å</a:t>
                </a:r>
                <a:r>
                  <a:rPr lang="en-US" sz="2000" dirty="0"/>
                  <a:t> [1]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C4837B-5A7A-1787-5C10-1A33A0311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80" y="1323973"/>
                <a:ext cx="6053632" cy="3677610"/>
              </a:xfrm>
              <a:prstGeom prst="rect">
                <a:avLst/>
              </a:prstGeom>
              <a:blipFill>
                <a:blip r:embed="rId5"/>
                <a:stretch>
                  <a:fillRect l="-1048" t="-1034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0EC9894-3AD8-F561-9D55-0B26A944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/>
              <a:t>Hydrodynamic Properties of Lysozyme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A925D-6FFA-C959-2C3D-EDF056F0E1DE}"/>
              </a:ext>
            </a:extLst>
          </p:cNvPr>
          <p:cNvSpPr txBox="1"/>
          <p:nvPr/>
        </p:nvSpPr>
        <p:spPr>
          <a:xfrm>
            <a:off x="497980" y="5939135"/>
            <a:ext cx="605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Grisham &amp; Nanda. </a:t>
            </a:r>
            <a:r>
              <a:rPr lang="en-US" sz="1200" i="1" dirty="0"/>
              <a:t>Proteins: Structure, Function, and Bioinformatics</a:t>
            </a:r>
            <a:r>
              <a:rPr lang="en-US" sz="1200" dirty="0"/>
              <a:t> 86, no. 5 (2018): 515–23. DOI: 10.1002/prot.25469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C3B4BB-9908-D488-3B20-03B18260C7FE}"/>
                  </a:ext>
                </a:extLst>
              </p:cNvPr>
              <p:cNvSpPr txBox="1"/>
              <p:nvPr/>
            </p:nvSpPr>
            <p:spPr>
              <a:xfrm>
                <a:off x="497980" y="5181600"/>
                <a:ext cx="60536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if you could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/>
                  <a:t> in less than a minute?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C3B4BB-9908-D488-3B20-03B18260C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80" y="5181600"/>
                <a:ext cx="6053632" cy="400110"/>
              </a:xfrm>
              <a:prstGeom prst="rect">
                <a:avLst/>
              </a:prstGeom>
              <a:blipFill>
                <a:blip r:embed="rId6"/>
                <a:stretch>
                  <a:fillRect l="-104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31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70DAD-6C84-AE02-C3C4-8D07EB0A4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tructure of a molecule&#10;&#10;AI-generated content may be incorrect.">
            <a:extLst>
              <a:ext uri="{FF2B5EF4-FFF2-40B4-BE49-F238E27FC236}">
                <a16:creationId xmlns:a16="http://schemas.microsoft.com/office/drawing/2014/main" id="{1372A41F-433F-B71F-B4E3-DA6C44E28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4" t="14893" r="31612" b="11353"/>
          <a:stretch>
            <a:fillRect/>
          </a:stretch>
        </p:blipFill>
        <p:spPr>
          <a:xfrm>
            <a:off x="6945276" y="1606065"/>
            <a:ext cx="5168936" cy="4337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59CF1-3DEB-8255-BAA8-8F9C74BC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1029F3-1E01-6C94-01C8-B5DF657A912A}"/>
              </a:ext>
            </a:extLst>
          </p:cNvPr>
          <p:cNvSpPr txBox="1"/>
          <p:nvPr/>
        </p:nvSpPr>
        <p:spPr>
          <a:xfrm>
            <a:off x="497980" y="5939135"/>
            <a:ext cx="605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Grisham &amp; Nanda. </a:t>
            </a:r>
            <a:r>
              <a:rPr lang="en-US" sz="1200" i="1" dirty="0"/>
              <a:t>Proteins: Structure, Function, and Bioinformatics</a:t>
            </a:r>
            <a:r>
              <a:rPr lang="en-US" sz="1200" dirty="0"/>
              <a:t> 86, no. 5 (2018): 515–23. DOI: 10.1002/prot.25469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77B0B9E-5B85-4176-88B9-6FB6A6E3F19F}"/>
              </a:ext>
            </a:extLst>
          </p:cNvPr>
          <p:cNvSpPr/>
          <p:nvPr/>
        </p:nvSpPr>
        <p:spPr>
          <a:xfrm>
            <a:off x="5180013" y="1303529"/>
            <a:ext cx="6960702" cy="5554471"/>
          </a:xfrm>
          <a:prstGeom prst="arc">
            <a:avLst>
              <a:gd name="adj1" fmla="val 13956414"/>
              <a:gd name="adj2" fmla="val 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B3323-E1E2-089A-1334-EC90E7245D13}"/>
                  </a:ext>
                </a:extLst>
              </p:cNvPr>
              <p:cNvSpPr txBox="1"/>
              <p:nvPr/>
            </p:nvSpPr>
            <p:spPr>
              <a:xfrm>
                <a:off x="465912" y="1219200"/>
                <a:ext cx="5988327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dirty="0"/>
                  <a:t>Using ZENO: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000" dirty="0"/>
                  <a:t>(20.04 ± 0.05) </a:t>
                </a:r>
                <a:r>
                  <a:rPr lang="en-US" sz="2000" dirty="0" err="1"/>
                  <a:t>Å</a:t>
                </a:r>
                <a:endParaRPr lang="en-US" sz="2000" dirty="0"/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18 frames from RCSB PDB generated from Solution </a:t>
                </a:r>
                <a:r>
                  <a:rPr lang="en-US" sz="2000"/>
                  <a:t>NMR experimental </a:t>
                </a:r>
                <a:r>
                  <a:rPr lang="en-US" sz="2000" dirty="0"/>
                  <a:t>data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Experimental: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21.7 </a:t>
                </a:r>
                <a:r>
                  <a:rPr lang="en-US" sz="2000" dirty="0" err="1"/>
                  <a:t>Å</a:t>
                </a:r>
                <a:r>
                  <a:rPr lang="en-US" sz="2000" dirty="0"/>
                  <a:t>; 20.2 </a:t>
                </a:r>
                <a:r>
                  <a:rPr lang="en-US" sz="2000" dirty="0" err="1"/>
                  <a:t>Å</a:t>
                </a:r>
                <a:r>
                  <a:rPr lang="en-US" sz="2000" dirty="0"/>
                  <a:t> [1]</a:t>
                </a:r>
              </a:p>
              <a:p>
                <a:pPr>
                  <a:spcBef>
                    <a:spcPts val="1200"/>
                  </a:spcBef>
                </a:pPr>
                <a:endParaRPr lang="en-US" sz="2000" dirty="0"/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ZENO employs two complementary Monte Carlo methods: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1. Walk-on-Spheres (exterior): Solves Laplace's equation to compute electrical via electrostatic-hydrodynamic analogy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2. Interior Sampling: Estimates geometric properties (volume, gyration tensor)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B3323-E1E2-089A-1334-EC90E724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" y="1219200"/>
                <a:ext cx="5988327" cy="4708981"/>
              </a:xfrm>
              <a:prstGeom prst="rect">
                <a:avLst/>
              </a:prstGeom>
              <a:blipFill>
                <a:blip r:embed="rId3"/>
                <a:stretch>
                  <a:fillRect l="-1057" t="-809" r="-1480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1">
            <a:extLst>
              <a:ext uri="{FF2B5EF4-FFF2-40B4-BE49-F238E27FC236}">
                <a16:creationId xmlns:a16="http://schemas.microsoft.com/office/drawing/2014/main" id="{F2C282E7-BBA3-021A-4D5E-BE76E2263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RCSB PDB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B4407D-C01B-2E86-4FFD-656C4932C9E8}"/>
              </a:ext>
            </a:extLst>
          </p:cNvPr>
          <p:cNvGrpSpPr/>
          <p:nvPr/>
        </p:nvGrpSpPr>
        <p:grpSpPr>
          <a:xfrm>
            <a:off x="7237412" y="725079"/>
            <a:ext cx="1307698" cy="1256120"/>
            <a:chOff x="6778970" y="893377"/>
            <a:chExt cx="1057000" cy="106845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DB85CF-0D5F-2443-6FDC-7F52690FF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AC3D4B6-EB33-FBEE-375B-16B44B05C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31B7B4-BB75-E1D4-E45A-81F18AD3D9CD}"/>
              </a:ext>
            </a:extLst>
          </p:cNvPr>
          <p:cNvGrpSpPr>
            <a:grpSpLocks noChangeAspect="1"/>
          </p:cNvGrpSpPr>
          <p:nvPr/>
        </p:nvGrpSpPr>
        <p:grpSpPr>
          <a:xfrm>
            <a:off x="8219502" y="1448564"/>
            <a:ext cx="457200" cy="464564"/>
            <a:chOff x="6778970" y="893377"/>
            <a:chExt cx="1057000" cy="106845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173CE9-A09B-D05B-8C26-513EA82BB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3D4484D-0DF5-3916-4829-223EBAB367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8DDDE9-9C8A-A22F-D6FD-999E2911EAF1}"/>
              </a:ext>
            </a:extLst>
          </p:cNvPr>
          <p:cNvGrpSpPr>
            <a:grpSpLocks noChangeAspect="1"/>
          </p:cNvGrpSpPr>
          <p:nvPr/>
        </p:nvGrpSpPr>
        <p:grpSpPr>
          <a:xfrm>
            <a:off x="8457884" y="1775114"/>
            <a:ext cx="201168" cy="204409"/>
            <a:chOff x="6778970" y="893377"/>
            <a:chExt cx="1057000" cy="10684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EDCC81-F450-E755-2DE8-5A0F0618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9C158D-95C7-1FA7-24E2-88F0566591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3740BE-F179-982F-8B24-4977B6E9521E}"/>
              </a:ext>
            </a:extLst>
          </p:cNvPr>
          <p:cNvGrpSpPr>
            <a:grpSpLocks noChangeAspect="1"/>
          </p:cNvGrpSpPr>
          <p:nvPr/>
        </p:nvGrpSpPr>
        <p:grpSpPr>
          <a:xfrm>
            <a:off x="9635897" y="640747"/>
            <a:ext cx="2743200" cy="2743200"/>
            <a:chOff x="6778970" y="893377"/>
            <a:chExt cx="1057000" cy="106845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157126-D622-839B-08A8-7E1599C23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B2A7640-4A16-FCFD-E782-3D6ED63D9D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C89C83-5C5C-ABCC-EB32-43CDD0774768}"/>
              </a:ext>
            </a:extLst>
          </p:cNvPr>
          <p:cNvGrpSpPr>
            <a:grpSpLocks noChangeAspect="1"/>
          </p:cNvGrpSpPr>
          <p:nvPr/>
        </p:nvGrpSpPr>
        <p:grpSpPr>
          <a:xfrm>
            <a:off x="11040659" y="2860432"/>
            <a:ext cx="914400" cy="914400"/>
            <a:chOff x="6778970" y="893377"/>
            <a:chExt cx="1057000" cy="106845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FC42049-2416-4B04-BBD3-2ADA5C4D5A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D892861-8CEA-5828-4DDA-EC9D581AB4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AF8717-9238-DD7A-1C2D-A8D4437C4306}"/>
              </a:ext>
            </a:extLst>
          </p:cNvPr>
          <p:cNvGrpSpPr>
            <a:grpSpLocks noChangeAspect="1"/>
          </p:cNvGrpSpPr>
          <p:nvPr/>
        </p:nvGrpSpPr>
        <p:grpSpPr>
          <a:xfrm>
            <a:off x="10638456" y="2020593"/>
            <a:ext cx="1679677" cy="1679677"/>
            <a:chOff x="6778970" y="893377"/>
            <a:chExt cx="1057000" cy="106845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D42DD47-B930-A63F-2BCF-1E2E15CF6C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26B07B-36D2-41FA-6F1F-C2F6B82BB8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845C0DBE-7E68-B98D-AEBB-C14C90D1B54A}"/>
              </a:ext>
            </a:extLst>
          </p:cNvPr>
          <p:cNvSpPr>
            <a:spLocks noChangeAspect="1"/>
          </p:cNvSpPr>
          <p:nvPr/>
        </p:nvSpPr>
        <p:spPr>
          <a:xfrm>
            <a:off x="11775818" y="2057400"/>
            <a:ext cx="33594" cy="33594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E8A5A0-77FD-5CCC-0D81-8F3B0750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/>
              <a:t>Hydrodynamic Properties of Lysozyme</a:t>
            </a:r>
          </a:p>
        </p:txBody>
      </p:sp>
    </p:spTree>
    <p:extLst>
      <p:ext uri="{BB962C8B-B14F-4D97-AF65-F5344CB8AC3E}">
        <p14:creationId xmlns:p14="http://schemas.microsoft.com/office/powerpoint/2010/main" val="141929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F7A79-9268-5DBC-2C17-36AD0DAD6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tructure of a molecule&#10;&#10;AI-generated content may be incorrect.">
            <a:extLst>
              <a:ext uri="{FF2B5EF4-FFF2-40B4-BE49-F238E27FC236}">
                <a16:creationId xmlns:a16="http://schemas.microsoft.com/office/drawing/2014/main" id="{D6DC6BF6-F083-1C00-41DD-CCB8743DE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4" t="14893" r="31612" b="11353"/>
          <a:stretch>
            <a:fillRect/>
          </a:stretch>
        </p:blipFill>
        <p:spPr>
          <a:xfrm>
            <a:off x="6945276" y="1606065"/>
            <a:ext cx="5168936" cy="4337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A3745-4BFC-8F8E-5382-E52A939A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4</a:t>
            </a:fld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595A15EE-1E5B-292A-B45A-53B2A3521C60}"/>
              </a:ext>
            </a:extLst>
          </p:cNvPr>
          <p:cNvSpPr/>
          <p:nvPr/>
        </p:nvSpPr>
        <p:spPr>
          <a:xfrm>
            <a:off x="5180013" y="1303529"/>
            <a:ext cx="6960702" cy="5554471"/>
          </a:xfrm>
          <a:prstGeom prst="arc">
            <a:avLst>
              <a:gd name="adj1" fmla="val 13956414"/>
              <a:gd name="adj2" fmla="val 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1A19F18F-EFAA-1A4C-13B9-9AEF1DFB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RCSB PDB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79670-35D9-B71E-8752-B8F7C6A6AC3D}"/>
              </a:ext>
            </a:extLst>
          </p:cNvPr>
          <p:cNvGrpSpPr/>
          <p:nvPr/>
        </p:nvGrpSpPr>
        <p:grpSpPr>
          <a:xfrm>
            <a:off x="7237412" y="725079"/>
            <a:ext cx="1307698" cy="1256120"/>
            <a:chOff x="6778970" y="893377"/>
            <a:chExt cx="1057000" cy="106845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D407743-6876-9E1B-46C6-C7E5F51FE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C8F3DEF-D961-BE43-C883-C2760FF7C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876CCED-54A1-F2A6-02AD-B61A6EF2AE8D}"/>
              </a:ext>
            </a:extLst>
          </p:cNvPr>
          <p:cNvGrpSpPr>
            <a:grpSpLocks noChangeAspect="1"/>
          </p:cNvGrpSpPr>
          <p:nvPr/>
        </p:nvGrpSpPr>
        <p:grpSpPr>
          <a:xfrm>
            <a:off x="8219502" y="1448564"/>
            <a:ext cx="457200" cy="464564"/>
            <a:chOff x="6778970" y="893377"/>
            <a:chExt cx="1057000" cy="106845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98B63D4-5AAD-F207-9DE3-3D6F03C088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1CBA07-2ECF-7BB7-1926-6ADDE5D088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3BDB9E-03C1-EFA1-FF12-D1C253C75A50}"/>
              </a:ext>
            </a:extLst>
          </p:cNvPr>
          <p:cNvGrpSpPr>
            <a:grpSpLocks noChangeAspect="1"/>
          </p:cNvGrpSpPr>
          <p:nvPr/>
        </p:nvGrpSpPr>
        <p:grpSpPr>
          <a:xfrm>
            <a:off x="8457884" y="1775114"/>
            <a:ext cx="201168" cy="204409"/>
            <a:chOff x="6778970" y="893377"/>
            <a:chExt cx="1057000" cy="10684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E95164-7CEA-CE9B-4B13-DF404C32A1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DE827A-36A2-248B-9BAE-BFB891793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ED1512-FE68-6484-9673-E4C144D6721B}"/>
              </a:ext>
            </a:extLst>
          </p:cNvPr>
          <p:cNvGrpSpPr>
            <a:grpSpLocks noChangeAspect="1"/>
          </p:cNvGrpSpPr>
          <p:nvPr/>
        </p:nvGrpSpPr>
        <p:grpSpPr>
          <a:xfrm>
            <a:off x="9635897" y="640747"/>
            <a:ext cx="2743200" cy="2743200"/>
            <a:chOff x="6778970" y="893377"/>
            <a:chExt cx="1057000" cy="106845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4CE3516-C708-AE6A-5D52-FE81B4D567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21D9701-D7B8-19B9-6DC3-9E6CDFE9A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27D9A-C7EF-8D8E-C1BA-05A9A4CE3B6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0659" y="2860432"/>
            <a:ext cx="914400" cy="914400"/>
            <a:chOff x="6778970" y="893377"/>
            <a:chExt cx="1057000" cy="106845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0960B17-3F96-76AD-3A3D-A96C3CAC6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CE02990-B433-FE36-09F1-8481586E7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5BA60F-5E84-DD3E-123D-55C797F953BF}"/>
              </a:ext>
            </a:extLst>
          </p:cNvPr>
          <p:cNvGrpSpPr>
            <a:grpSpLocks noChangeAspect="1"/>
          </p:cNvGrpSpPr>
          <p:nvPr/>
        </p:nvGrpSpPr>
        <p:grpSpPr>
          <a:xfrm>
            <a:off x="10638456" y="2020593"/>
            <a:ext cx="1679677" cy="1679677"/>
            <a:chOff x="6778970" y="893377"/>
            <a:chExt cx="1057000" cy="106845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806F65-BD84-2961-2758-41D5480B8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7E21A4B-D859-8422-9AE6-9C04CAF62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11BFF838-7794-2596-6CCC-EFAFEFDB031A}"/>
              </a:ext>
            </a:extLst>
          </p:cNvPr>
          <p:cNvSpPr>
            <a:spLocks noChangeAspect="1"/>
          </p:cNvSpPr>
          <p:nvPr/>
        </p:nvSpPr>
        <p:spPr>
          <a:xfrm>
            <a:off x="11775818" y="2057400"/>
            <a:ext cx="33594" cy="33594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38AFD6-316A-1EA4-6240-E35AA3EB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/>
              <a:t>Hydrodynamic Properties of Lysozyme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F95E7F-E99D-8023-C5E1-4365A5DF1BF4}"/>
                  </a:ext>
                </a:extLst>
              </p:cNvPr>
              <p:cNvSpPr txBox="1"/>
              <p:nvPr/>
            </p:nvSpPr>
            <p:spPr>
              <a:xfrm>
                <a:off x="465912" y="1066800"/>
                <a:ext cx="6390500" cy="5343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dirty="0" err="1"/>
                  <a:t>MDAnalysis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(16.83 ± 0.02) </a:t>
                </a:r>
                <a:r>
                  <a:rPr lang="en-US" sz="2000" dirty="0" err="1"/>
                  <a:t>Å</a:t>
                </a:r>
                <a:endParaRPr lang="en-US" sz="2000" dirty="0"/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ZENO: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(16.91 ± 0.03)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Å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  <a:p>
                <a:r>
                  <a:rPr lang="en-US" b="1" dirty="0"/>
                  <a:t>Geometric Properties </a:t>
                </a:r>
                <a:r>
                  <a:rPr lang="en-US" dirty="0"/>
                  <a:t>(via interior calculation):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Volume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Gyration tensor and eigenvalues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Hydrodynamic Properties </a:t>
                </a:r>
                <a:r>
                  <a:rPr lang="en-US" dirty="0"/>
                  <a:t>(derived via electrostatic-hydrodynamic analogy):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Hydrodynamic radius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Friction coefficient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requires viscosity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Diffusion coefficient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requires temperature, viscosity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Sedimentation coefficient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requires mass, buoyancy factor, viscosity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Intrinsic viscosity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Viscometric</a:t>
                </a:r>
                <a:r>
                  <a:rPr lang="en-US" dirty="0"/>
                  <a:t> radius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F95E7F-E99D-8023-C5E1-4365A5DF1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" y="1066800"/>
                <a:ext cx="6390500" cy="5343642"/>
              </a:xfrm>
              <a:prstGeom prst="rect">
                <a:avLst/>
              </a:prstGeom>
              <a:blipFill>
                <a:blip r:embed="rId3"/>
                <a:stretch>
                  <a:fillRect l="-992" t="-713" r="-595" b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49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55125-BA19-B9CC-EFAE-F1039DE6D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04F48-F84E-2B6F-CD58-79E1E272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9AE981-DC90-36A0-6A26-4EAA4D40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 err="1"/>
              <a:t>ZenoWrapper</a:t>
            </a:r>
            <a:endParaRPr lang="en-US" cap="none" dirty="0"/>
          </a:p>
        </p:txBody>
      </p:sp>
      <p:pic>
        <p:nvPicPr>
          <p:cNvPr id="11" name="Picture 10" descr="A white circle with a yellow gear in the middle&#10;&#10;AI-generated content may be incorrect.">
            <a:extLst>
              <a:ext uri="{FF2B5EF4-FFF2-40B4-BE49-F238E27FC236}">
                <a16:creationId xmlns:a16="http://schemas.microsoft.com/office/drawing/2014/main" id="{17EB7608-C896-0DFD-63B1-B29511365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3" y="1193800"/>
            <a:ext cx="1727200" cy="172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17B668-17BA-1B47-1700-19939F78FBCD}"/>
              </a:ext>
            </a:extLst>
          </p:cNvPr>
          <p:cNvSpPr txBox="1"/>
          <p:nvPr/>
        </p:nvSpPr>
        <p:spPr>
          <a:xfrm>
            <a:off x="379412" y="3134143"/>
            <a:ext cx="4419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Optionally include solvent properties for additional properties</a:t>
            </a:r>
          </a:p>
          <a:p>
            <a:pPr>
              <a:spcBef>
                <a:spcPts val="1200"/>
              </a:spcBef>
            </a:pPr>
            <a:r>
              <a:rPr lang="en-US" dirty="0"/>
              <a:t>Parallelize using: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Existing Python </a:t>
            </a:r>
            <a:r>
              <a:rPr lang="en-US" dirty="0" err="1"/>
              <a:t>MDAnalysis</a:t>
            </a:r>
            <a:r>
              <a:rPr lang="en-US" dirty="0"/>
              <a:t> </a:t>
            </a:r>
            <a:r>
              <a:rPr lang="en-US" dirty="0" err="1"/>
              <a:t>AnalysisBase</a:t>
            </a:r>
            <a:r>
              <a:rPr lang="en-US" dirty="0"/>
              <a:t> of simultaneous processing of frames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C++ ZENO parallelization of random walks within a frame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Compatible with streaming</a:t>
            </a:r>
          </a:p>
        </p:txBody>
      </p:sp>
      <p:pic>
        <p:nvPicPr>
          <p:cNvPr id="22" name="Picture 2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F740063-6050-950B-4150-BC5A692E1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76" y="1676400"/>
            <a:ext cx="6938113" cy="41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6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E0D1F-895D-9D19-7480-97076610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EF8D-5730-50BA-DB2A-EA4D9903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79910D-1EF9-49CD-1627-B34C87AD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/>
              <a:t>ZENO in the Literature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564DA-EFDB-BA17-40DC-2FDD7ED18965}"/>
              </a:ext>
            </a:extLst>
          </p:cNvPr>
          <p:cNvSpPr txBox="1"/>
          <p:nvPr/>
        </p:nvSpPr>
        <p:spPr>
          <a:xfrm>
            <a:off x="455612" y="1447800"/>
            <a:ext cx="6390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Hydrodynamic measurements of size deviate from geometric estimates of particle size when the particle or polymer shape is complex </a:t>
            </a:r>
          </a:p>
          <a:p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Notice the overlap between experiments and estimates from simulation trajectory processed with ZENO for the intrinsic viscosity of [1]:</a:t>
            </a:r>
          </a:p>
          <a:p>
            <a:pPr marL="457200" indent="-457200">
              <a:spcBef>
                <a:spcPts val="1200"/>
              </a:spcBef>
              <a:buFont typeface="+mj-lt"/>
              <a:buAutoNum type="alphaLcParenR"/>
            </a:pPr>
            <a:r>
              <a:rPr lang="en-US" sz="2000" dirty="0"/>
              <a:t>Double stranded DNA</a:t>
            </a:r>
          </a:p>
          <a:p>
            <a:pPr marL="457200" indent="-457200">
              <a:spcBef>
                <a:spcPts val="1200"/>
              </a:spcBef>
              <a:buFont typeface="+mj-lt"/>
              <a:buAutoNum type="alphaLcParenR"/>
            </a:pPr>
            <a:r>
              <a:rPr lang="en-US" sz="2000" dirty="0"/>
              <a:t>Polystyrene in toluene</a:t>
            </a:r>
          </a:p>
        </p:txBody>
      </p:sp>
      <p:pic>
        <p:nvPicPr>
          <p:cNvPr id="7" name="Picture 6" descr="A diagram of a mass reaction&#10;&#10;AI-generated content may be incorrect.">
            <a:extLst>
              <a:ext uri="{FF2B5EF4-FFF2-40B4-BE49-F238E27FC236}">
                <a16:creationId xmlns:a16="http://schemas.microsoft.com/office/drawing/2014/main" id="{E37538B3-4456-9352-6401-5A7754B37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143000"/>
            <a:ext cx="3916431" cy="519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CD7FAD-FAE0-6FF4-841F-10484F98D2AE}"/>
              </a:ext>
            </a:extLst>
          </p:cNvPr>
          <p:cNvSpPr txBox="1"/>
          <p:nvPr/>
        </p:nvSpPr>
        <p:spPr>
          <a:xfrm>
            <a:off x="497980" y="5939135"/>
            <a:ext cx="605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Vargas-Lara, Mansfield, and Douglas. </a:t>
            </a:r>
            <a:r>
              <a:rPr lang="en-US" sz="1200" i="1" dirty="0"/>
              <a:t>Journal of Chemical Physics </a:t>
            </a:r>
            <a:r>
              <a:rPr lang="en-US" sz="1200" dirty="0"/>
              <a:t>147 (2017): 014903.</a:t>
            </a:r>
            <a:br>
              <a:rPr lang="en-US" sz="1200" dirty="0"/>
            </a:br>
            <a:r>
              <a:rPr lang="en-US" sz="1200" dirty="0"/>
              <a:t>DOI: 10.1063/1.4991011 </a:t>
            </a:r>
          </a:p>
        </p:txBody>
      </p:sp>
    </p:spTree>
    <p:extLst>
      <p:ext uri="{BB962C8B-B14F-4D97-AF65-F5344CB8AC3E}">
        <p14:creationId xmlns:p14="http://schemas.microsoft.com/office/powerpoint/2010/main" val="124563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317B1-7298-0C75-4752-B60054A0B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4AA09-C5C6-5532-8A61-CA425A06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6ECB0B-2F82-C038-A003-5F660C7E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/>
              <a:t>ZENO in the Literature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D2101-2A69-0500-BC57-56765B886410}"/>
              </a:ext>
            </a:extLst>
          </p:cNvPr>
          <p:cNvSpPr txBox="1"/>
          <p:nvPr/>
        </p:nvSpPr>
        <p:spPr>
          <a:xfrm>
            <a:off x="455612" y="1447800"/>
            <a:ext cx="6390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Hydrodynamic measurements of size deviate from geometric estimates of particle size when the particle or polymer shape is complex </a:t>
            </a:r>
          </a:p>
          <a:p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Notice the overlap between experiments and estimates from simulation trajectory processed with ZENO for the intrinsic viscosity of [1]:</a:t>
            </a:r>
          </a:p>
          <a:p>
            <a:pPr marL="457200" indent="-457200">
              <a:spcBef>
                <a:spcPts val="1200"/>
              </a:spcBef>
              <a:buFont typeface="+mj-lt"/>
              <a:buAutoNum type="alphaLcParenR"/>
            </a:pPr>
            <a:r>
              <a:rPr lang="en-US" sz="2000" dirty="0"/>
              <a:t>Double stranded DNA</a:t>
            </a:r>
          </a:p>
          <a:p>
            <a:pPr marL="457200" indent="-457200">
              <a:spcBef>
                <a:spcPts val="1200"/>
              </a:spcBef>
              <a:buFont typeface="+mj-lt"/>
              <a:buAutoNum type="alphaLcParenR"/>
            </a:pPr>
            <a:r>
              <a:rPr lang="en-US" sz="2000" dirty="0"/>
              <a:t>Polystyrene in toluene</a:t>
            </a:r>
          </a:p>
        </p:txBody>
      </p:sp>
      <p:pic>
        <p:nvPicPr>
          <p:cNvPr id="7" name="Picture 6" descr="A diagram of a mass reaction&#10;&#10;AI-generated content may be incorrect.">
            <a:extLst>
              <a:ext uri="{FF2B5EF4-FFF2-40B4-BE49-F238E27FC236}">
                <a16:creationId xmlns:a16="http://schemas.microsoft.com/office/drawing/2014/main" id="{07BAED5E-9859-E324-51CE-612BED7B4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143000"/>
            <a:ext cx="3916431" cy="519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D8614B-E62A-814C-DA9A-73F0FDD0EE95}"/>
              </a:ext>
            </a:extLst>
          </p:cNvPr>
          <p:cNvSpPr txBox="1"/>
          <p:nvPr/>
        </p:nvSpPr>
        <p:spPr>
          <a:xfrm>
            <a:off x="497980" y="5939135"/>
            <a:ext cx="605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Vargas-Lara, Mansfield, and Douglas. </a:t>
            </a:r>
            <a:r>
              <a:rPr lang="en-US" sz="1200" i="1" dirty="0"/>
              <a:t>Journal of Chemical Physics </a:t>
            </a:r>
            <a:r>
              <a:rPr lang="en-US" sz="1200" dirty="0"/>
              <a:t>147 (2017): 014903.</a:t>
            </a:r>
            <a:br>
              <a:rPr lang="en-US" sz="1200" dirty="0"/>
            </a:br>
            <a:r>
              <a:rPr lang="en-US" sz="1200" dirty="0"/>
              <a:t>DOI: 10.1063/1.4991011 </a:t>
            </a:r>
          </a:p>
        </p:txBody>
      </p:sp>
    </p:spTree>
    <p:extLst>
      <p:ext uri="{BB962C8B-B14F-4D97-AF65-F5344CB8AC3E}">
        <p14:creationId xmlns:p14="http://schemas.microsoft.com/office/powerpoint/2010/main" val="369692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FE7BC-9F2B-29F0-AB12-0FE9BB6A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D1D04-35DB-6629-2FE8-7E706FD30C7C}"/>
              </a:ext>
            </a:extLst>
          </p:cNvPr>
          <p:cNvSpPr txBox="1"/>
          <p:nvPr/>
        </p:nvSpPr>
        <p:spPr>
          <a:xfrm>
            <a:off x="912812" y="914400"/>
            <a:ext cx="1036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/>
          </a:p>
          <a:p>
            <a:pPr algn="ctr"/>
            <a:r>
              <a:rPr lang="en-US" sz="3200" b="1" dirty="0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51783-75E6-8D99-5FF9-CAD70614E777}"/>
              </a:ext>
            </a:extLst>
          </p:cNvPr>
          <p:cNvSpPr txBox="1"/>
          <p:nvPr/>
        </p:nvSpPr>
        <p:spPr>
          <a:xfrm>
            <a:off x="912812" y="2135459"/>
            <a:ext cx="2051716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Project Members: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Derek Juba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Walid </a:t>
            </a:r>
            <a:r>
              <a:rPr lang="en-US" sz="2000" dirty="0" err="1"/>
              <a:t>Keyrouz</a:t>
            </a:r>
            <a:r>
              <a:rPr lang="en-US" sz="2000" dirty="0"/>
              <a:t> 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Debbie Audus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Jack F. Douglas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C1D8CC-F1E4-9161-4244-85743CC85719}"/>
              </a:ext>
            </a:extLst>
          </p:cNvPr>
          <p:cNvSpPr/>
          <p:nvPr/>
        </p:nvSpPr>
        <p:spPr>
          <a:xfrm>
            <a:off x="912812" y="4249471"/>
            <a:ext cx="3983142" cy="772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Contact Information: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Email: jennifer.a.clark13@gmail.com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F550F-BE6C-506C-5D51-DF830D1E3B7A}"/>
              </a:ext>
            </a:extLst>
          </p:cNvPr>
          <p:cNvSpPr txBox="1"/>
          <p:nvPr/>
        </p:nvSpPr>
        <p:spPr>
          <a:xfrm>
            <a:off x="3122612" y="2133600"/>
            <a:ext cx="2175404" cy="772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Acknowledgments: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Ian Bell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9F1524-7ABE-682C-C089-1932DBB10B7D}"/>
              </a:ext>
            </a:extLst>
          </p:cNvPr>
          <p:cNvSpPr/>
          <p:nvPr/>
        </p:nvSpPr>
        <p:spPr>
          <a:xfrm>
            <a:off x="912812" y="5247794"/>
            <a:ext cx="4689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Soon to be found at: </a:t>
            </a:r>
            <a:br>
              <a:rPr lang="en-US" sz="2000" dirty="0"/>
            </a:br>
            <a:r>
              <a:rPr lang="en-US" sz="2000" i="1" dirty="0">
                <a:solidFill>
                  <a:srgbClr val="002060"/>
                </a:solidFill>
                <a:hlinkClick r:id="rId2"/>
              </a:rPr>
              <a:t>https://github.com/usnistgov/zenowrapper</a:t>
            </a:r>
            <a:endParaRPr lang="en-US" sz="2000" i="1" dirty="0">
              <a:solidFill>
                <a:srgbClr val="002060"/>
              </a:solidFill>
            </a:endParaRPr>
          </a:p>
        </p:txBody>
      </p:sp>
      <p:pic>
        <p:nvPicPr>
          <p:cNvPr id="6" name="Picture 5" descr="A plant in a pot&#10;&#10;AI-generated content may be incorrect.">
            <a:extLst>
              <a:ext uri="{FF2B5EF4-FFF2-40B4-BE49-F238E27FC236}">
                <a16:creationId xmlns:a16="http://schemas.microsoft.com/office/drawing/2014/main" id="{5B5808F1-2906-A4F2-3041-18A8C612A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r="11111" b="22560"/>
          <a:stretch>
            <a:fillRect/>
          </a:stretch>
        </p:blipFill>
        <p:spPr>
          <a:xfrm rot="5400000">
            <a:off x="7665033" y="1994586"/>
            <a:ext cx="4525044" cy="3240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1408D-E235-D4B9-1DE1-EBAFB17B321D}"/>
              </a:ext>
            </a:extLst>
          </p:cNvPr>
          <p:cNvSpPr txBox="1"/>
          <p:nvPr/>
        </p:nvSpPr>
        <p:spPr>
          <a:xfrm>
            <a:off x="8307459" y="934465"/>
            <a:ext cx="1815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Bird of Paradise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ABE01-ADB6-00BE-6278-362E743AAB73}"/>
              </a:ext>
            </a:extLst>
          </p:cNvPr>
          <p:cNvSpPr txBox="1"/>
          <p:nvPr/>
        </p:nvSpPr>
        <p:spPr>
          <a:xfrm>
            <a:off x="8307459" y="5894789"/>
            <a:ext cx="220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 I don’t have a cat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150893-989D-CC5B-32F5-FFD06646DFBB}"/>
              </a:ext>
            </a:extLst>
          </p:cNvPr>
          <p:cNvCxnSpPr>
            <a:cxnSpLocks/>
          </p:cNvCxnSpPr>
          <p:nvPr/>
        </p:nvCxnSpPr>
        <p:spPr>
          <a:xfrm flipV="1">
            <a:off x="8151812" y="3079307"/>
            <a:ext cx="1447800" cy="2265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DD40AA-C89C-6F94-7D41-C01A8D7267EB}"/>
              </a:ext>
            </a:extLst>
          </p:cNvPr>
          <p:cNvSpPr txBox="1"/>
          <p:nvPr/>
        </p:nvSpPr>
        <p:spPr>
          <a:xfrm>
            <a:off x="6485798" y="2926032"/>
            <a:ext cx="18150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new leaf will probably touch the ceiling</a:t>
            </a:r>
          </a:p>
        </p:txBody>
      </p:sp>
    </p:spTree>
    <p:extLst>
      <p:ext uri="{BB962C8B-B14F-4D97-AF65-F5344CB8AC3E}">
        <p14:creationId xmlns:p14="http://schemas.microsoft.com/office/powerpoint/2010/main" val="2696570626"/>
      </p:ext>
    </p:extLst>
  </p:cSld>
  <p:clrMapOvr>
    <a:masterClrMapping/>
  </p:clrMapOvr>
</p:sld>
</file>

<file path=ppt/theme/theme1.xml><?xml version="1.0" encoding="utf-8"?>
<a:theme xmlns:a="http://schemas.openxmlformats.org/drawingml/2006/main" name="1_MML_Master_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69EAE7A4153744AA9156BF4C7227DE" ma:contentTypeVersion="2" ma:contentTypeDescription="Create a new document." ma:contentTypeScope="" ma:versionID="840153dab1d986de95ec0754edbaeffc">
  <xsd:schema xmlns:xsd="http://www.w3.org/2001/XMLSchema" xmlns:xs="http://www.w3.org/2001/XMLSchema" xmlns:p="http://schemas.microsoft.com/office/2006/metadata/properties" xmlns:ns2="8f27d770-b0c7-473d-9957-aa4cb4c76cb1" targetNamespace="http://schemas.microsoft.com/office/2006/metadata/properties" ma:root="true" ma:fieldsID="94b66cda0a6d725220479fae75ae4553" ns2:_="">
    <xsd:import namespace="8f27d770-b0c7-473d-9957-aa4cb4c76cb1"/>
    <xsd:element name="properties">
      <xsd:complexType>
        <xsd:sequence>
          <xsd:element name="documentManagement">
            <xsd:complexType>
              <xsd:all>
                <xsd:element ref="ns2:Recent_x0020_Changes_x0020_to_x0020_Docum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27d770-b0c7-473d-9957-aa4cb4c76cb1" elementFormDefault="qualified">
    <xsd:import namespace="http://schemas.microsoft.com/office/2006/documentManagement/types"/>
    <xsd:import namespace="http://schemas.microsoft.com/office/infopath/2007/PartnerControls"/>
    <xsd:element name="Recent_x0020_Changes_x0020_to_x0020_Document" ma:index="8" nillable="true" ma:displayName="Recent Changes to Document" ma:internalName="Recent_x0020_Changes_x0020_to_x0020_Document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cent_x0020_Changes_x0020_to_x0020_Document xmlns="8f27d770-b0c7-473d-9957-aa4cb4c76cb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62D97C-FE0B-4B04-A185-CA030234E7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27d770-b0c7-473d-9957-aa4cb4c76c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2858F5-9636-4580-8EF0-95919BB4CC87}">
  <ds:schemaRefs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8f27d770-b0c7-473d-9957-aa4cb4c76cb1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2B1E473-3373-4926-B584-47D037BC37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71405</TotalTime>
  <Words>537</Words>
  <Application>Microsoft Macintosh PowerPoint</Application>
  <PresentationFormat>Custom</PresentationFormat>
  <Paragraphs>83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 New</vt:lpstr>
      <vt:lpstr>Helvetica</vt:lpstr>
      <vt:lpstr>Helvetica Neue</vt:lpstr>
      <vt:lpstr>Raleway Medium</vt:lpstr>
      <vt:lpstr>Times</vt:lpstr>
      <vt:lpstr>Wingdings</vt:lpstr>
      <vt:lpstr>1_MML_Master_Slide</vt:lpstr>
      <vt:lpstr>Custom Design</vt:lpstr>
      <vt:lpstr>1_Custom Design</vt:lpstr>
      <vt:lpstr>PowerPoint Presentation</vt:lpstr>
      <vt:lpstr>Hydrodynamic Properties of Lysozyme</vt:lpstr>
      <vt:lpstr>Hydrodynamic Properties of Lysozyme</vt:lpstr>
      <vt:lpstr>Hydrodynamic Properties of Lysozyme</vt:lpstr>
      <vt:lpstr>ZenoWrapper</vt:lpstr>
      <vt:lpstr>ZENO in the Literature</vt:lpstr>
      <vt:lpstr>ZENO in the Literature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Kauffman</dc:creator>
  <cp:lastModifiedBy>Jennifer Clark</cp:lastModifiedBy>
  <cp:revision>1526</cp:revision>
  <cp:lastPrinted>2023-02-09T20:40:00Z</cp:lastPrinted>
  <dcterms:created xsi:type="dcterms:W3CDTF">2011-10-12T20:44:26Z</dcterms:created>
  <dcterms:modified xsi:type="dcterms:W3CDTF">2025-11-10T23:09:48Z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0x0101006569EAE7A4153744AA9156BF4C7227DE</vt:lpwstr>
  </property>
</Properties>
</file>